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4" r:id="rId6"/>
    <p:sldId id="265" r:id="rId7"/>
    <p:sldId id="259" r:id="rId8"/>
    <p:sldId id="266" r:id="rId9"/>
    <p:sldId id="260" r:id="rId10"/>
    <p:sldId id="267" r:id="rId11"/>
    <p:sldId id="261" r:id="rId12"/>
    <p:sldId id="262" r:id="rId13"/>
  </p:sldIdLst>
  <p:sldSz cx="18288000" cy="10287000"/>
  <p:notesSz cx="6858000" cy="9144000"/>
  <p:embeddedFontLst>
    <p:embeddedFont>
      <p:font typeface="Tenor Sans" panose="02000000000000000000"/>
      <p:regular r:id="rId17"/>
    </p:embeddedFont>
    <p:embeddedFont>
      <p:font typeface="Clear Sans" panose="020B0503030202020304"/>
      <p:regular r:id="rId18"/>
    </p:embeddedFont>
    <p:embeddedFont>
      <p:font typeface="Clear Sans" panose="020B0503030202020304" charset="0"/>
      <p:regular r:id="rId19"/>
    </p:embeddedFont>
    <p:embeddedFont>
      <p:font typeface="Clear Sans Bold" panose="020B0803030202020304"/>
      <p:bold r:id="rId20"/>
    </p:embeddedFont>
    <p:embeddedFont>
      <p:font typeface="Clear Sans Medium" panose="020B0603030202020304"/>
      <p:regular r:id="rId21"/>
    </p:embeddedFont>
    <p:embeddedFont>
      <p:font typeface="Clear Sans Italics" panose="020B0503030202090304"/>
      <p:italic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8774635" y="7396104"/>
            <a:ext cx="6274865" cy="4114800"/>
          </a:xfrm>
          <a:custGeom>
            <a:avLst/>
            <a:gdLst/>
            <a:ahLst/>
            <a:cxnLst/>
            <a:rect l="l" t="t" r="r" b="b"/>
            <a:pathLst>
              <a:path w="6274865" h="4114800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" name="Group 2"/>
          <p:cNvGrpSpPr/>
          <p:nvPr/>
        </p:nvGrpSpPr>
        <p:grpSpPr>
          <a:xfrm rot="0">
            <a:off x="666750" y="2895613"/>
            <a:ext cx="9763125" cy="5171939"/>
            <a:chOff x="0" y="0"/>
            <a:chExt cx="13017500" cy="6895919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3017500" cy="549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500"/>
                </a:lnSpc>
              </a:pPr>
              <a:r>
                <a:rPr lang="en-US" sz="10500" spc="-210">
                  <a:solidFill>
                    <a:srgbClr val="1F0E03"/>
                  </a:solidFill>
                  <a:latin typeface="Tenor Sans" panose="02000000000000000000"/>
                  <a:ea typeface="Tenor Sans" panose="02000000000000000000"/>
                  <a:cs typeface="Tenor Sans" panose="02000000000000000000"/>
                  <a:sym typeface="Tenor Sans" panose="02000000000000000000"/>
                </a:rPr>
                <a:t>Cloud Computing with Azure</a:t>
              </a:r>
              <a:endParaRPr lang="en-US" sz="10500" spc="-210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199644"/>
              <a:ext cx="13017500" cy="69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F0E03"/>
                  </a:solidFill>
                  <a:latin typeface="Clear Sans" panose="020B0503030202020304"/>
                  <a:ea typeface="Clear Sans" panose="020B0503030202020304"/>
                  <a:cs typeface="Clear Sans" panose="020B0503030202020304"/>
                  <a:sym typeface="Clear Sans" panose="020B0503030202020304"/>
                </a:rPr>
                <a:t>PRESENTED BY SAREEN FATIMA</a:t>
              </a:r>
              <a:endParaRPr lang="en-US" sz="32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72950" y="0"/>
            <a:ext cx="6115050" cy="10287000"/>
            <a:chOff x="0" y="0"/>
            <a:chExt cx="947381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7381" cy="1593725"/>
            </a:xfrm>
            <a:custGeom>
              <a:avLst/>
              <a:gdLst/>
              <a:ahLst/>
              <a:cxnLst/>
              <a:rect l="l" t="t" r="r" b="b"/>
              <a:pathLst>
                <a:path w="947381" h="1593725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04205" r="-104205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60369" y="724445"/>
            <a:ext cx="17408875" cy="1389610"/>
            <a:chOff x="0" y="0"/>
            <a:chExt cx="23211833" cy="1852814"/>
          </a:xfrm>
        </p:grpSpPr>
        <p:sp>
          <p:nvSpPr>
            <p:cNvPr id="3" name="TextBox 3"/>
            <p:cNvSpPr txBox="1"/>
            <p:nvPr/>
          </p:nvSpPr>
          <p:spPr>
            <a:xfrm>
              <a:off x="0" y="1327669"/>
              <a:ext cx="2321183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3211833" cy="1407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</a:pPr>
              <a:r>
                <a:rPr lang="en-US" sz="7000" spc="-139">
                  <a:solidFill>
                    <a:srgbClr val="1F0E03"/>
                  </a:solidFill>
                  <a:latin typeface="Tenor Sans" panose="02000000000000000000"/>
                  <a:ea typeface="Tenor Sans" panose="02000000000000000000"/>
                  <a:cs typeface="Tenor Sans" panose="02000000000000000000"/>
                  <a:sym typeface="Tenor Sans" panose="02000000000000000000"/>
                </a:rPr>
                <a:t>💳</a:t>
              </a:r>
              <a:r>
                <a:rPr lang="en-US" sz="7000" spc="-139">
                  <a:solidFill>
                    <a:srgbClr val="1F0E03"/>
                  </a:solidFill>
                  <a:latin typeface="Tenor Sans" panose="02000000000000000000"/>
                  <a:ea typeface="Tenor Sans" panose="02000000000000000000"/>
                  <a:cs typeface="Tenor Sans" panose="02000000000000000000"/>
                  <a:sym typeface="Tenor Sans" panose="02000000000000000000"/>
                </a:rPr>
                <a:t> Cloud Payments &amp; Billing</a:t>
              </a:r>
              <a:endParaRPr lang="en-US" sz="7000" spc="-139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0369" y="1977978"/>
            <a:ext cx="6735961" cy="260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3500" b="1">
                <a:solidFill>
                  <a:srgbClr val="1F0E03"/>
                </a:solidFill>
                <a:latin typeface="Clear Sans Bold" panose="020B0803030202020304"/>
                <a:ea typeface="Clear Sans Bold" panose="020B0803030202020304"/>
                <a:cs typeface="Clear Sans Bold" panose="020B0803030202020304"/>
                <a:sym typeface="Clear Sans Bold" panose="020B0803030202020304"/>
              </a:rPr>
              <a:t>🔹 PRICING MODEL</a:t>
            </a:r>
            <a:endParaRPr lang="en-US" sz="3500" b="1">
              <a:solidFill>
                <a:srgbClr val="1F0E03"/>
              </a:solidFill>
              <a:latin typeface="Clear Sans Bold" panose="020B0803030202020304"/>
              <a:ea typeface="Clear Sans Bold" panose="020B0803030202020304"/>
              <a:cs typeface="Clear Sans Bold" panose="020B0803030202020304"/>
              <a:sym typeface="Clear Sans Bold" panose="020B0803030202020304"/>
            </a:endParaRPr>
          </a:p>
          <a:p>
            <a:pPr marL="647700" lvl="1" indent="-323850" algn="l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PAY-AS-YOU-GO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SUBSCRIPTION / RESERVED PLANS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0070" y="6438900"/>
            <a:ext cx="8836025" cy="360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3500" b="1">
                <a:solidFill>
                  <a:srgbClr val="1F0E03"/>
                </a:solidFill>
                <a:latin typeface="Clear Sans Bold" panose="020B0803030202020304"/>
                <a:ea typeface="Clear Sans Bold" panose="020B0803030202020304"/>
                <a:cs typeface="Clear Sans Bold" panose="020B0803030202020304"/>
                <a:sym typeface="Clear Sans Bold" panose="020B0803030202020304"/>
              </a:rPr>
              <a:t>🔹 RESOURCE MONITORING</a:t>
            </a:r>
            <a:endParaRPr lang="en-US" sz="3500" b="1">
              <a:solidFill>
                <a:srgbClr val="1F0E03"/>
              </a:solidFill>
              <a:latin typeface="Clear Sans Bold" panose="020B0803030202020304"/>
              <a:ea typeface="Clear Sans Bold" panose="020B0803030202020304"/>
              <a:cs typeface="Clear Sans Bold" panose="020B0803030202020304"/>
              <a:sym typeface="Clear Sans Bold" panose="020B0803030202020304"/>
            </a:endParaRPr>
          </a:p>
          <a:p>
            <a:pPr marL="647700" lvl="1" indent="-323850" algn="l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PREVENTS UNEXPECTED CHARGES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AVOIDS PAYING FOR UNUSED RESOURCES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ENABLES COST OPTIMIZATION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77400" y="4230370"/>
            <a:ext cx="7663180" cy="2740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3500" b="1">
                <a:solidFill>
                  <a:srgbClr val="1F0E03"/>
                </a:solidFill>
                <a:latin typeface="Clear Sans Bold" panose="020B0803030202020304"/>
                <a:ea typeface="Clear Sans Bold" panose="020B0803030202020304"/>
                <a:cs typeface="Clear Sans Bold" panose="020B0803030202020304"/>
                <a:sym typeface="Clear Sans Bold" panose="020B0803030202020304"/>
              </a:rPr>
              <a:t>🔹 FREE TIER</a:t>
            </a:r>
            <a:endParaRPr lang="en-US" sz="3500" b="1">
              <a:solidFill>
                <a:srgbClr val="1F0E03"/>
              </a:solidFill>
              <a:latin typeface="Clear Sans Bold" panose="020B0803030202020304"/>
              <a:ea typeface="Clear Sans Bold" panose="020B0803030202020304"/>
              <a:cs typeface="Clear Sans Bold" panose="020B0803030202020304"/>
              <a:sym typeface="Clear Sans Bold" panose="020B0803030202020304"/>
            </a:endParaRPr>
          </a:p>
          <a:p>
            <a:pPr marL="647700" lvl="1" indent="-323850" algn="just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LIMITED FREE SERVICES &amp; CREDITS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just">
              <a:lnSpc>
                <a:spcPts val="675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IDEAL FOR LEARNING AND TESTING</a:t>
            </a:r>
            <a:endParaRPr lang="en-US" sz="3000">
              <a:solidFill>
                <a:srgbClr val="1F0E03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172950" y="0"/>
            <a:ext cx="6115050" cy="10287000"/>
            <a:chOff x="0" y="0"/>
            <a:chExt cx="94738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381" cy="1593725"/>
            </a:xfrm>
            <a:custGeom>
              <a:avLst/>
              <a:gdLst/>
              <a:ahLst/>
              <a:cxnLst/>
              <a:rect l="l" t="t" r="r" b="b"/>
              <a:pathLst>
                <a:path w="947381" h="1593725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l="-104205" r="-10420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774635" y="7396104"/>
            <a:ext cx="6274865" cy="4114800"/>
          </a:xfrm>
          <a:custGeom>
            <a:avLst/>
            <a:gdLst/>
            <a:ahLst/>
            <a:cxnLst/>
            <a:rect l="l" t="t" r="r" b="b"/>
            <a:pathLst>
              <a:path w="6274865" h="4114800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294" y="4046810"/>
            <a:ext cx="4839640" cy="54556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304757"/>
            <a:ext cx="9763125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00"/>
              </a:lnSpc>
            </a:pPr>
            <a:r>
              <a:rPr lang="en-US" sz="10500" spc="-210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Any Question</a:t>
            </a:r>
            <a:endParaRPr lang="en-US" sz="10500" spc="-210">
              <a:solidFill>
                <a:srgbClr val="1F0E03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8756" y="724445"/>
            <a:ext cx="17650489" cy="2782007"/>
            <a:chOff x="0" y="0"/>
            <a:chExt cx="23533985" cy="3709342"/>
          </a:xfrm>
        </p:grpSpPr>
        <p:sp>
          <p:nvSpPr>
            <p:cNvPr id="3" name="TextBox 3"/>
            <p:cNvSpPr txBox="1"/>
            <p:nvPr/>
          </p:nvSpPr>
          <p:spPr>
            <a:xfrm>
              <a:off x="0" y="1327669"/>
              <a:ext cx="2353398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422"/>
              <a:ext cx="23533985" cy="215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F0E03"/>
                  </a:solidFill>
                  <a:latin typeface="Clear Sans" panose="020B0503030202020304"/>
                  <a:ea typeface="Clear Sans" panose="020B0503030202020304"/>
                  <a:cs typeface="Clear Sans" panose="020B0503030202020304"/>
                  <a:sym typeface="Clear Sans" panose="020B0503030202020304"/>
                </a:rPr>
                <a:t>Cloud computing enables on-demand access to </a:t>
              </a:r>
              <a:r>
                <a:rPr lang="en-US" sz="3000">
                  <a:solidFill>
                    <a:srgbClr val="1F0E03"/>
                  </a:solidFill>
                  <a:latin typeface="Clear Sans" panose="020B0503030202020304" charset="0"/>
                  <a:ea typeface="Clear Sans Bold" panose="020B0803030202020304"/>
                  <a:cs typeface="Clear Sans" panose="020B0503030202020304" charset="0"/>
                  <a:sym typeface="Clear Sans Bold" panose="020B0803030202020304"/>
                </a:rPr>
                <a:t>computing resources</a:t>
              </a:r>
              <a:r>
                <a:rPr lang="en-US" sz="3000">
                  <a:solidFill>
                    <a:srgbClr val="1F0E03"/>
                  </a:solidFill>
                  <a:latin typeface="Clear Sans" panose="020B0503030202020304"/>
                  <a:ea typeface="Clear Sans" panose="020B0503030202020304"/>
                  <a:cs typeface="Clear Sans" panose="020B0503030202020304"/>
                  <a:sym typeface="Clear Sans" panose="020B0503030202020304"/>
                </a:rPr>
                <a:t> via the internet, allowing businesses to scale efficiently and reduce costs. </a:t>
              </a:r>
              <a:endPara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F0E03"/>
                  </a:solidFill>
                  <a:latin typeface="Clear Sans" panose="020B0503030202020304"/>
                  <a:ea typeface="Clear Sans" panose="020B0503030202020304"/>
                  <a:cs typeface="Clear Sans" panose="020B0503030202020304"/>
                  <a:sym typeface="Clear Sans" panose="020B0503030202020304"/>
                </a:rPr>
                <a:t>Characteristice</a:t>
              </a:r>
              <a:r>
                <a:rPr lang="en-US" sz="3000">
                  <a:solidFill>
                    <a:srgbClr val="1F0E03"/>
                  </a:solidFill>
                  <a:latin typeface="Clear Sans" panose="020B0503030202020304"/>
                  <a:ea typeface="Clear Sans" panose="020B0503030202020304"/>
                  <a:cs typeface="Clear Sans" panose="020B0503030202020304"/>
                  <a:sym typeface="Clear Sans" panose="020B0503030202020304"/>
                </a:rPr>
                <a:t>: On-Demand Service  |  Scalability  |  Pay-as-you-go model</a:t>
              </a:r>
              <a:endParaRPr lang="en-US" sz="3000">
                <a:solidFill>
                  <a:srgbClr val="1F0E03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33985" cy="1407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</a:pPr>
              <a:r>
                <a:rPr lang="en-US" sz="7000" spc="-139">
                  <a:solidFill>
                    <a:srgbClr val="1F0E03"/>
                  </a:solidFill>
                  <a:latin typeface="Tenor Sans" panose="02000000000000000000"/>
                  <a:ea typeface="Tenor Sans" panose="02000000000000000000"/>
                  <a:cs typeface="Tenor Sans" panose="02000000000000000000"/>
                  <a:sym typeface="Tenor Sans" panose="02000000000000000000"/>
                </a:rPr>
                <a:t>Understanding Cloud Computing Basics</a:t>
              </a:r>
              <a:endParaRPr lang="en-US" sz="7000" spc="-139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43185" y="5729295"/>
            <a:ext cx="800111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spc="-120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Cloud Service Models</a:t>
            </a:r>
            <a:endParaRPr lang="en-US" sz="6000" spc="-120">
              <a:solidFill>
                <a:srgbClr val="1F0E03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8756" y="3729544"/>
            <a:ext cx="88252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spc="-110">
                <a:solidFill>
                  <a:srgbClr val="1F0E03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Cloud Deployment Models</a:t>
            </a:r>
            <a:endParaRPr lang="en-US" sz="5500" spc="-110">
              <a:solidFill>
                <a:srgbClr val="1F0E03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8756" y="4567315"/>
            <a:ext cx="4702888" cy="288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PUBLIC CLOUD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PRIVATE CLOUD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HYBRID CLOUD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43415" y="6791325"/>
            <a:ext cx="8665210" cy="288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IAAS (INFRASTR</a:t>
            </a: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UCTURE AS A SERVICE)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PAAS (PLATFORM AS A SERVICE)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F0E03"/>
                </a:solidFill>
                <a:latin typeface="Clear Sans" panose="020B0503030202020304" charset="0"/>
                <a:ea typeface="Clear Sans Medium" panose="020B0603030202020304"/>
                <a:cs typeface="Clear Sans" panose="020B0503030202020304" charset="0"/>
                <a:sym typeface="Clear Sans Medium" panose="020B0603030202020304"/>
              </a:rPr>
              <a:t>SAAS (SOFTWARE AS A SERVICE)</a:t>
            </a:r>
            <a:endParaRPr lang="en-US" sz="3000">
              <a:solidFill>
                <a:srgbClr val="1F0E03"/>
              </a:solidFill>
              <a:latin typeface="Clear Sans" panose="020B0503030202020304" charset="0"/>
              <a:ea typeface="Clear Sans Medium" panose="020B0603030202020304"/>
              <a:cs typeface="Clear Sans" panose="020B0503030202020304" charset="0"/>
              <a:sym typeface="Clear Sans Medium" panose="020B0603030202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44525" y="0"/>
            <a:ext cx="8343475" cy="10287000"/>
            <a:chOff x="0" y="0"/>
            <a:chExt cx="21974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7458" cy="2709333"/>
            </a:xfrm>
            <a:custGeom>
              <a:avLst/>
              <a:gdLst/>
              <a:ahLst/>
              <a:cxnLst/>
              <a:rect l="l" t="t" r="r" b="b"/>
              <a:pathLst>
                <a:path w="2197458" h="2709333">
                  <a:moveTo>
                    <a:pt x="0" y="0"/>
                  </a:moveTo>
                  <a:lnTo>
                    <a:pt x="2197458" y="0"/>
                  </a:lnTo>
                  <a:lnTo>
                    <a:pt x="21974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F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745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482861" y="666750"/>
            <a:ext cx="7271766" cy="8953500"/>
            <a:chOff x="0" y="0"/>
            <a:chExt cx="866225" cy="1066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225" cy="1066556"/>
            </a:xfrm>
            <a:custGeom>
              <a:avLst/>
              <a:gdLst/>
              <a:ahLst/>
              <a:cxnLst/>
              <a:rect l="l" t="t" r="r" b="b"/>
              <a:pathLst>
                <a:path w="866225" h="1066556">
                  <a:moveTo>
                    <a:pt x="0" y="0"/>
                  </a:moveTo>
                  <a:lnTo>
                    <a:pt x="866225" y="0"/>
                  </a:lnTo>
                  <a:lnTo>
                    <a:pt x="866225" y="1066556"/>
                  </a:lnTo>
                  <a:lnTo>
                    <a:pt x="0" y="1066556"/>
                  </a:lnTo>
                  <a:close/>
                </a:path>
              </a:pathLst>
            </a:custGeom>
            <a:blipFill>
              <a:blip r:embed="rId1"/>
              <a:stretch>
                <a:fillRect l="-12660" r="-1265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1858010"/>
            <a:ext cx="8903970" cy="5055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VIRTUAL MACHINES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VIRTUAL NETWORK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VIRTUAL NETWORK GATEWAY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NETWORK SECURITY GROUP (NSG)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BACKUP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657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RECOVERY SERVICES VAULT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9778" y="7607949"/>
            <a:ext cx="8854222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i="1">
                <a:solidFill>
                  <a:srgbClr val="000000"/>
                </a:solidFill>
                <a:latin typeface="Clear Sans Italics" panose="020B0503030202090304"/>
                <a:ea typeface="Clear Sans Italics" panose="020B0503030202090304"/>
                <a:cs typeface="Clear Sans Italics" panose="020B0503030202090304"/>
                <a:sym typeface="Clear Sans Italics" panose="020B0503030202090304"/>
              </a:rPr>
              <a:t>TOGETHER, THESE SERVICES ENABLE SECURE VIRTUAL MACHINES, NETWORKING, CONNECTIVITY, TRAFFIC CONTROL, AND RELIABLE BACKUP WITHIN AZURE’S INFRASTRUCTURE ENVIRONMENT.</a:t>
            </a:r>
            <a:endParaRPr lang="en-US" sz="2700" i="1">
              <a:solidFill>
                <a:srgbClr val="000000"/>
              </a:solidFill>
              <a:latin typeface="Clear Sans Italics" panose="020B0503030202090304"/>
              <a:ea typeface="Clear Sans Italics" panose="020B0503030202090304"/>
              <a:cs typeface="Clear Sans Italics" panose="020B0503030202090304"/>
              <a:sym typeface="Clear Sans Italics" panose="020B050303020209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9778" y="271177"/>
            <a:ext cx="7278569" cy="142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5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IAAS (INFRASTRUCTURE AS A SERVICE)</a:t>
            </a:r>
            <a:endParaRPr lang="en-US" sz="4100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l="655" r="655"/>
          <a:stretch>
            <a:fillRect/>
          </a:stretch>
        </p:blipFill>
        <p:spPr>
          <a:xfrm>
            <a:off x="6985" y="1181100"/>
            <a:ext cx="18341975" cy="7863205"/>
          </a:xfrm>
          <a:prstGeom prst="rect">
            <a:avLst/>
          </a:prstGeom>
        </p:spPr>
      </p:pic>
      <p:sp>
        <p:nvSpPr>
          <p:cNvPr id="13" name="TextBox 9"/>
          <p:cNvSpPr txBox="1"/>
          <p:nvPr/>
        </p:nvSpPr>
        <p:spPr>
          <a:xfrm>
            <a:off x="289560" y="271145"/>
            <a:ext cx="17811115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Virtual Machine Sizes</a:t>
            </a:r>
            <a:endParaRPr lang="en-US" sz="4100" b="1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0" y="4076700"/>
            <a:ext cx="720090" cy="4888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/>
        </p:nvSpPr>
        <p:spPr>
          <a:xfrm>
            <a:off x="289560" y="271145"/>
            <a:ext cx="1776730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AZUES VIRTUAL NETWORK GATEWAY</a:t>
            </a:r>
            <a:endParaRPr lang="en-US" sz="4100" b="1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 b="5512"/>
          <a:stretch>
            <a:fillRect/>
          </a:stretch>
        </p:blipFill>
        <p:spPr>
          <a:xfrm>
            <a:off x="381000" y="1104900"/>
            <a:ext cx="1450594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49082"/>
          <a:stretch>
            <a:fillRect/>
          </a:stretch>
        </p:blipFill>
        <p:spPr>
          <a:xfrm>
            <a:off x="457200" y="3390900"/>
            <a:ext cx="841121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53117"/>
          <a:stretch>
            <a:fillRect/>
          </a:stretch>
        </p:blipFill>
        <p:spPr>
          <a:xfrm>
            <a:off x="9296400" y="6972300"/>
            <a:ext cx="8413115" cy="322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44525" y="0"/>
            <a:ext cx="8343475" cy="10287000"/>
            <a:chOff x="0" y="0"/>
            <a:chExt cx="21974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7458" cy="2709333"/>
            </a:xfrm>
            <a:custGeom>
              <a:avLst/>
              <a:gdLst/>
              <a:ahLst/>
              <a:cxnLst/>
              <a:rect l="l" t="t" r="r" b="b"/>
              <a:pathLst>
                <a:path w="2197458" h="2709333">
                  <a:moveTo>
                    <a:pt x="0" y="0"/>
                  </a:moveTo>
                  <a:lnTo>
                    <a:pt x="2197458" y="0"/>
                  </a:lnTo>
                  <a:lnTo>
                    <a:pt x="21974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F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745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482861" y="666750"/>
            <a:ext cx="7271766" cy="8953500"/>
            <a:chOff x="0" y="0"/>
            <a:chExt cx="866225" cy="1066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225" cy="1066556"/>
            </a:xfrm>
            <a:custGeom>
              <a:avLst/>
              <a:gdLst/>
              <a:ahLst/>
              <a:cxnLst/>
              <a:rect l="l" t="t" r="r" b="b"/>
              <a:pathLst>
                <a:path w="866225" h="1066556">
                  <a:moveTo>
                    <a:pt x="0" y="0"/>
                  </a:moveTo>
                  <a:lnTo>
                    <a:pt x="866225" y="0"/>
                  </a:lnTo>
                  <a:lnTo>
                    <a:pt x="866225" y="1066556"/>
                  </a:lnTo>
                  <a:lnTo>
                    <a:pt x="0" y="1066556"/>
                  </a:lnTo>
                  <a:close/>
                </a:path>
              </a:pathLst>
            </a:custGeom>
            <a:blipFill>
              <a:blip r:embed="rId1"/>
              <a:stretch>
                <a:fillRect l="-12660" r="-1265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1946275"/>
            <a:ext cx="7513955" cy="288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APP SERVICE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APP SERVICE PLAN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AZURE LOGIC APPS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0253" y="7578972"/>
            <a:ext cx="8863747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i="1">
                <a:solidFill>
                  <a:srgbClr val="000000"/>
                </a:solidFill>
                <a:latin typeface="Clear Sans Italics" panose="020B0503030202090304"/>
                <a:ea typeface="Clear Sans Italics" panose="020B0503030202090304"/>
                <a:cs typeface="Clear Sans Italics" panose="020B0503030202090304"/>
                <a:sym typeface="Clear Sans Italics" panose="020B0503030202090304"/>
              </a:rPr>
              <a:t>PROVIDES A MANAGED PLATFORM TO BUILD, DEPLOY, AND SCALE APPLICATIONS. WORKFLOWS AND INTEGRATIONS ARE AUTOMATED WHILE AZURE HANDLES THE INFRASTRUCTURE.</a:t>
            </a:r>
            <a:endParaRPr lang="en-US" sz="2700" i="1">
              <a:solidFill>
                <a:srgbClr val="000000"/>
              </a:solidFill>
              <a:latin typeface="Clear Sans Italics" panose="020B0503030202090304"/>
              <a:ea typeface="Clear Sans Italics" panose="020B0503030202090304"/>
              <a:cs typeface="Clear Sans Italics" panose="020B0503030202090304"/>
              <a:sym typeface="Clear Sans Italics" panose="020B050303020209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0253" y="271177"/>
            <a:ext cx="7278569" cy="142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5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P</a:t>
            </a:r>
            <a:r>
              <a:rPr lang="en-US" sz="4100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AAS (PLATFORM AS A SERVICE)</a:t>
            </a:r>
            <a:endParaRPr lang="en-US" sz="4100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/>
        </p:nvSpPr>
        <p:spPr>
          <a:xfrm>
            <a:off x="289560" y="114300"/>
            <a:ext cx="1782318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AZURE APP SERVICES</a:t>
            </a:r>
            <a:endParaRPr lang="en-US" sz="4100" b="1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67270"/>
          <a:stretch>
            <a:fillRect/>
          </a:stretch>
        </p:blipFill>
        <p:spPr>
          <a:xfrm>
            <a:off x="685800" y="975360"/>
            <a:ext cx="7675880" cy="933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60007" r="366"/>
          <a:stretch>
            <a:fillRect/>
          </a:stretch>
        </p:blipFill>
        <p:spPr>
          <a:xfrm>
            <a:off x="8305800" y="996950"/>
            <a:ext cx="9265285" cy="930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44525" y="0"/>
            <a:ext cx="8343475" cy="10287000"/>
            <a:chOff x="0" y="0"/>
            <a:chExt cx="21974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7458" cy="2709333"/>
            </a:xfrm>
            <a:custGeom>
              <a:avLst/>
              <a:gdLst/>
              <a:ahLst/>
              <a:cxnLst/>
              <a:rect l="l" t="t" r="r" b="b"/>
              <a:pathLst>
                <a:path w="2197458" h="2709333">
                  <a:moveTo>
                    <a:pt x="0" y="0"/>
                  </a:moveTo>
                  <a:lnTo>
                    <a:pt x="2197458" y="0"/>
                  </a:lnTo>
                  <a:lnTo>
                    <a:pt x="21974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F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9745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482861" y="666750"/>
            <a:ext cx="7271766" cy="8953500"/>
            <a:chOff x="0" y="0"/>
            <a:chExt cx="866225" cy="1066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225" cy="1066556"/>
            </a:xfrm>
            <a:custGeom>
              <a:avLst/>
              <a:gdLst/>
              <a:ahLst/>
              <a:cxnLst/>
              <a:rect l="l" t="t" r="r" b="b"/>
              <a:pathLst>
                <a:path w="866225" h="1066556">
                  <a:moveTo>
                    <a:pt x="0" y="0"/>
                  </a:moveTo>
                  <a:lnTo>
                    <a:pt x="866225" y="0"/>
                  </a:lnTo>
                  <a:lnTo>
                    <a:pt x="866225" y="1066556"/>
                  </a:lnTo>
                  <a:lnTo>
                    <a:pt x="0" y="1066556"/>
                  </a:lnTo>
                  <a:close/>
                </a:path>
              </a:pathLst>
            </a:custGeom>
            <a:blipFill>
              <a:blip r:embed="rId1"/>
              <a:stretch>
                <a:fillRect l="-12660" r="-1265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1917065"/>
            <a:ext cx="9150350" cy="3846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MICROSOFT INTUNE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MICROSOFT 365 BUSINESS PREMIUM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MICROSOFT ENTRA ID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Clear Sans" panose="020B0503030202020304"/>
                <a:ea typeface="Clear Sans" panose="020B0503030202020304"/>
                <a:cs typeface="Clear Sans" panose="020B0503030202020304"/>
                <a:sym typeface="Clear Sans" panose="020B0503030202020304"/>
              </a:rPr>
              <a:t>MICROSOFT DEFENDER</a:t>
            </a:r>
            <a:endParaRPr lang="en-US" sz="3000">
              <a:solidFill>
                <a:srgbClr val="000000"/>
              </a:solidFill>
              <a:latin typeface="Clear Sans" panose="020B0503030202020304"/>
              <a:ea typeface="Clear Sans" panose="020B0503030202020304"/>
              <a:cs typeface="Clear Sans" panose="020B0503030202020304"/>
              <a:sym typeface="Clear Sans" panose="020B05030302020203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0253" y="7578972"/>
            <a:ext cx="8863747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i="1">
                <a:solidFill>
                  <a:srgbClr val="000000"/>
                </a:solidFill>
                <a:latin typeface="Clear Sans Italics" panose="020B0503030202090304"/>
                <a:ea typeface="Clear Sans Italics" panose="020B0503030202090304"/>
                <a:cs typeface="Clear Sans Italics" panose="020B0503030202090304"/>
                <a:sym typeface="Clear Sans Italics" panose="020B0503030202090304"/>
              </a:rPr>
              <a:t>PROVIDES FULLY MANAGED SOFTWARE APPLICATIONS ACCESSIBLE OVER THE INTERNET. USERS CAN FOCUS ON USING APPS WHILE MICROSOFT HANDLES SECURITY, UPDATES, AND INFRASTRUCTURE.</a:t>
            </a:r>
            <a:endParaRPr lang="en-US" sz="2700" i="1">
              <a:solidFill>
                <a:srgbClr val="000000"/>
              </a:solidFill>
              <a:latin typeface="Clear Sans Italics" panose="020B0503030202090304"/>
              <a:ea typeface="Clear Sans Italics" panose="020B0503030202090304"/>
              <a:cs typeface="Clear Sans Italics" panose="020B0503030202090304"/>
              <a:sym typeface="Clear Sans Italics" panose="020B050303020209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0253" y="271177"/>
            <a:ext cx="7278569" cy="142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5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S</a:t>
            </a:r>
            <a:r>
              <a:rPr lang="en-US" sz="4100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AAS (SOFTWARE AS A SERVICE)</a:t>
            </a:r>
            <a:endParaRPr lang="en-US" sz="4100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/>
        </p:nvSpPr>
        <p:spPr>
          <a:xfrm>
            <a:off x="289560" y="114300"/>
            <a:ext cx="17823180" cy="73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Tenor Sans" panose="02000000000000000000"/>
                <a:ea typeface="Tenor Sans" panose="02000000000000000000"/>
                <a:cs typeface="Tenor Sans" panose="02000000000000000000"/>
                <a:sym typeface="Tenor Sans" panose="02000000000000000000"/>
              </a:rPr>
              <a:t>INTUNE</a:t>
            </a:r>
            <a:endParaRPr lang="en-US" sz="4100" b="1">
              <a:solidFill>
                <a:srgbClr val="000000"/>
              </a:solidFill>
              <a:latin typeface="Tenor Sans" panose="02000000000000000000"/>
              <a:ea typeface="Tenor Sans" panose="02000000000000000000"/>
              <a:cs typeface="Tenor Sans" panose="02000000000000000000"/>
              <a:sym typeface="Tenor Sans" panose="0200000000000000000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6300"/>
            <a:ext cx="8770620" cy="5884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3402965"/>
            <a:ext cx="11504930" cy="6884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1666</Words>
  <Application>WPS Presentation</Application>
  <PresentationFormat>On-screen Show (4:3)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Tenor Sans</vt:lpstr>
      <vt:lpstr>Clear Sans</vt:lpstr>
      <vt:lpstr>Clear Sans</vt:lpstr>
      <vt:lpstr>Clear Sans Bold</vt:lpstr>
      <vt:lpstr>Arial</vt:lpstr>
      <vt:lpstr>Clear Sans Medium</vt:lpstr>
      <vt:lpstr>Clear Sans Italics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Sareen fatima</dc:title>
  <dc:creator/>
  <cp:lastModifiedBy>WPS_1732205782</cp:lastModifiedBy>
  <cp:revision>11</cp:revision>
  <dcterms:created xsi:type="dcterms:W3CDTF">2006-08-16T00:00:00Z</dcterms:created>
  <dcterms:modified xsi:type="dcterms:W3CDTF">2026-02-23T17:19:05Z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7B1602F9C2864061ACB061FD90D60600_12</vt:lpwstr>
  </property>
  <property fmtid="{D5CDD505-2E9C-101B-9397-08002B2CF9AE}" pid="3" name="KSOProductBuildVer">
    <vt:lpwstr>1033-12.2.0.23196</vt:lpwstr>
  </property>
</Properties>
</file>